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notesMasterIdLst>
    <p:notesMasterId r:id="rId33"/>
  </p:notesMasterIdLst>
  <p:sldIdLst>
    <p:sldId id="256" r:id="rId2"/>
    <p:sldId id="257" r:id="rId3"/>
    <p:sldId id="271" r:id="rId4"/>
    <p:sldId id="259" r:id="rId5"/>
    <p:sldId id="292" r:id="rId6"/>
    <p:sldId id="293" r:id="rId7"/>
    <p:sldId id="294" r:id="rId8"/>
    <p:sldId id="260" r:id="rId9"/>
    <p:sldId id="286" r:id="rId10"/>
    <p:sldId id="287" r:id="rId11"/>
    <p:sldId id="288" r:id="rId12"/>
    <p:sldId id="289" r:id="rId13"/>
    <p:sldId id="272" r:id="rId14"/>
    <p:sldId id="290" r:id="rId15"/>
    <p:sldId id="295" r:id="rId16"/>
    <p:sldId id="264" r:id="rId17"/>
    <p:sldId id="262" r:id="rId18"/>
    <p:sldId id="291" r:id="rId19"/>
    <p:sldId id="296" r:id="rId20"/>
    <p:sldId id="266" r:id="rId21"/>
    <p:sldId id="297" r:id="rId22"/>
    <p:sldId id="268" r:id="rId23"/>
    <p:sldId id="278" r:id="rId24"/>
    <p:sldId id="279" r:id="rId25"/>
    <p:sldId id="282" r:id="rId26"/>
    <p:sldId id="284" r:id="rId27"/>
    <p:sldId id="285" r:id="rId28"/>
    <p:sldId id="283" r:id="rId29"/>
    <p:sldId id="269" r:id="rId30"/>
    <p:sldId id="270" r:id="rId31"/>
    <p:sldId id="25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0"/>
    <p:restoredTop sz="94727"/>
  </p:normalViewPr>
  <p:slideViewPr>
    <p:cSldViewPr snapToGrid="0" snapToObjects="1">
      <p:cViewPr>
        <p:scale>
          <a:sx n="69" d="100"/>
          <a:sy n="69" d="100"/>
        </p:scale>
        <p:origin x="1648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60933-B8E8-D241-BCED-CB39D6205A34}" type="datetimeFigureOut">
              <a:rPr lang="en-US" smtClean="0"/>
              <a:t>1/25/18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3A984-E542-9D44-A9C9-B21ED92BE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7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3A984-E542-9D44-A9C9-B21ED92BEE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63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3A984-E542-9D44-A9C9-B21ED92BEE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46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BDF68E2-58F2-4D09-BE8B-E3BD06533059}" type="datetimeFigureOut">
              <a:rPr lang="en-US" smtClean="0"/>
              <a:t>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(null)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(null)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(null)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Collision-free positioning of optical fibers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Helvetica" charset="0"/>
                <a:ea typeface="Helvetica" charset="0"/>
                <a:cs typeface="Helvetica" charset="0"/>
              </a:rPr>
              <a:t>From MOONs to Sloan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C8391-3753-574E-B8B3-474DC8728C46}"/>
              </a:ext>
            </a:extLst>
          </p:cNvPr>
          <p:cNvSpPr txBox="1"/>
          <p:nvPr/>
        </p:nvSpPr>
        <p:spPr>
          <a:xfrm>
            <a:off x="10283253" y="6261407"/>
            <a:ext cx="2270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Helvetica" pitchFamily="2" charset="0"/>
              </a:rPr>
              <a:t>25.01.2018</a:t>
            </a:r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95F8-8010-5C48-B350-72B52BDB3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-480906"/>
            <a:ext cx="9692640" cy="1325562"/>
          </a:xfrm>
        </p:spPr>
        <p:txBody>
          <a:bodyPr/>
          <a:lstStyle/>
          <a:p>
            <a:r>
              <a:rPr lang="fr-FR" dirty="0">
                <a:latin typeface="Helvetica" pitchFamily="2" charset="0"/>
              </a:rPr>
              <a:t>Circle program </a:t>
            </a:r>
            <a:r>
              <a:rPr lang="fr-FR" dirty="0" err="1">
                <a:latin typeface="Helvetica" pitchFamily="2" charset="0"/>
              </a:rPr>
              <a:t>flexibility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B6DF720-14AD-3746-B928-B72077C1C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8193" y="876269"/>
            <a:ext cx="7285941" cy="533945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6A0A8F-C1DD-A04C-B190-E9A24395D9EC}"/>
              </a:ext>
            </a:extLst>
          </p:cNvPr>
          <p:cNvSpPr txBox="1"/>
          <p:nvPr/>
        </p:nvSpPr>
        <p:spPr>
          <a:xfrm>
            <a:off x="4148667" y="6330188"/>
            <a:ext cx="448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Helvetica" pitchFamily="2" charset="0"/>
              </a:rPr>
              <a:t>Addition of </a:t>
            </a:r>
            <a:r>
              <a:rPr lang="fr-FR" sz="2400" dirty="0" err="1">
                <a:latin typeface="Helvetica" pitchFamily="2" charset="0"/>
              </a:rPr>
              <a:t>Fiducial</a:t>
            </a:r>
            <a:r>
              <a:rPr lang="fr-FR" sz="2400" dirty="0">
                <a:latin typeface="Helvetica" pitchFamily="2" charset="0"/>
              </a:rPr>
              <a:t> </a:t>
            </a:r>
            <a:r>
              <a:rPr lang="fr-FR" sz="2400" dirty="0" err="1">
                <a:latin typeface="Helvetica" pitchFamily="2" charset="0"/>
              </a:rPr>
              <a:t>actuators</a:t>
            </a:r>
            <a:endParaRPr lang="en-US" sz="2400" dirty="0">
              <a:latin typeface="Helvetica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0D9F1C-42BE-1A47-A084-82561C8E3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293" y="944076"/>
            <a:ext cx="7273428" cy="533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93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BA64D8-EBDC-4646-9197-57EC5C3D4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4318" y="967295"/>
            <a:ext cx="7417817" cy="543609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689B22-DEFC-0B45-B766-DA81C939A4DF}"/>
              </a:ext>
            </a:extLst>
          </p:cNvPr>
          <p:cNvSpPr txBox="1"/>
          <p:nvPr/>
        </p:nvSpPr>
        <p:spPr>
          <a:xfrm>
            <a:off x="4148667" y="6330188"/>
            <a:ext cx="448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Helvetica" pitchFamily="2" charset="0"/>
              </a:rPr>
              <a:t>Addition of a layer of </a:t>
            </a:r>
            <a:r>
              <a:rPr lang="fr-FR" sz="2400" dirty="0" err="1">
                <a:latin typeface="Helvetica" pitchFamily="2" charset="0"/>
              </a:rPr>
              <a:t>actuators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E81987F-BC71-A54E-B216-74E9ECE0B69D}"/>
              </a:ext>
            </a:extLst>
          </p:cNvPr>
          <p:cNvSpPr txBox="1">
            <a:spLocks/>
          </p:cNvSpPr>
          <p:nvPr/>
        </p:nvSpPr>
        <p:spPr>
          <a:xfrm>
            <a:off x="1261872" y="-480906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latin typeface="Helvetica" pitchFamily="2" charset="0"/>
              </a:rPr>
              <a:t>Circle program flexibility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193593-8D53-6342-8FC4-42077B954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293" y="944076"/>
            <a:ext cx="7273428" cy="533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63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8836AB-642F-C048-A7F2-FACB6FED7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8980" y="969550"/>
            <a:ext cx="7349259" cy="538585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2420F9-9D80-724A-B59C-4F7D4B3B379D}"/>
              </a:ext>
            </a:extLst>
          </p:cNvPr>
          <p:cNvSpPr txBox="1"/>
          <p:nvPr/>
        </p:nvSpPr>
        <p:spPr>
          <a:xfrm>
            <a:off x="3488268" y="6355404"/>
            <a:ext cx="721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Helvetica" pitchFamily="2" charset="0"/>
              </a:rPr>
              <a:t>Addition </a:t>
            </a:r>
            <a:r>
              <a:rPr lang="fr-FR" sz="2400" dirty="0" err="1">
                <a:latin typeface="Helvetica" pitchFamily="2" charset="0"/>
              </a:rPr>
              <a:t>separation</a:t>
            </a:r>
            <a:r>
              <a:rPr lang="fr-FR" sz="2400" dirty="0">
                <a:latin typeface="Helvetica" pitchFamily="2" charset="0"/>
              </a:rPr>
              <a:t> </a:t>
            </a:r>
            <a:r>
              <a:rPr lang="fr-FR" sz="2400" dirty="0" err="1">
                <a:latin typeface="Helvetica" pitchFamily="2" charset="0"/>
              </a:rPr>
              <a:t>length</a:t>
            </a:r>
            <a:r>
              <a:rPr lang="fr-FR" sz="2400" dirty="0">
                <a:latin typeface="Helvetica" pitchFamily="2" charset="0"/>
              </a:rPr>
              <a:t> </a:t>
            </a:r>
            <a:r>
              <a:rPr lang="fr-FR" sz="2400" dirty="0" err="1">
                <a:latin typeface="Helvetica" pitchFamily="2" charset="0"/>
              </a:rPr>
              <a:t>between</a:t>
            </a:r>
            <a:r>
              <a:rPr lang="fr-FR" sz="2400" dirty="0">
                <a:latin typeface="Helvetica" pitchFamily="2" charset="0"/>
              </a:rPr>
              <a:t> </a:t>
            </a:r>
            <a:r>
              <a:rPr lang="fr-FR" sz="2400" dirty="0" err="1">
                <a:latin typeface="Helvetica" pitchFamily="2" charset="0"/>
              </a:rPr>
              <a:t>actuators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5E00F0A-E23D-F243-B9CA-C258AEC0BC00}"/>
              </a:ext>
            </a:extLst>
          </p:cNvPr>
          <p:cNvSpPr txBox="1">
            <a:spLocks/>
          </p:cNvSpPr>
          <p:nvPr/>
        </p:nvSpPr>
        <p:spPr>
          <a:xfrm>
            <a:off x="1261872" y="-480906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latin typeface="Helvetica" pitchFamily="2" charset="0"/>
              </a:rPr>
              <a:t>Circle program flexibility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EE65D7-FF43-3648-AA34-C5C224EEA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293" y="944076"/>
            <a:ext cx="7273428" cy="533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37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27012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Circles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397875"/>
            <a:ext cx="8595360" cy="4351337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Advantages :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No need of the </a:t>
            </a:r>
            <a:r>
              <a:rPr lang="en-US" sz="1800" dirty="0" err="1">
                <a:latin typeface="Helvetica" charset="0"/>
                <a:ea typeface="Helvetica" charset="0"/>
                <a:cs typeface="Helvetica" charset="0"/>
              </a:rPr>
              <a:t>cfg</a:t>
            </a:r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 file for the motor coordinates (very long for the entire telescope)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Every information concerning positions and fibers automatically generated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Easy visualization</a:t>
            </a:r>
          </a:p>
          <a:p>
            <a:pPr lvl="1">
              <a:lnSpc>
                <a:spcPct val="150000"/>
              </a:lnSpc>
            </a:pPr>
            <a:r>
              <a:rPr lang="fr-FR" sz="1800" dirty="0" err="1">
                <a:latin typeface="Helvetica" charset="0"/>
                <a:ea typeface="Helvetica" charset="0"/>
                <a:cs typeface="Helvetica" charset="0"/>
              </a:rPr>
              <a:t>Flexibility</a:t>
            </a:r>
            <a:r>
              <a:rPr lang="fr-FR" sz="1800" dirty="0">
                <a:latin typeface="Helvetica" charset="0"/>
                <a:ea typeface="Helvetica" charset="0"/>
                <a:cs typeface="Helvetica" charset="0"/>
              </a:rPr>
              <a:t> to </a:t>
            </a:r>
            <a:r>
              <a:rPr lang="fr-FR" sz="1800" dirty="0" err="1">
                <a:latin typeface="Helvetica" charset="0"/>
                <a:ea typeface="Helvetica" charset="0"/>
                <a:cs typeface="Helvetica" charset="0"/>
              </a:rPr>
              <a:t>several</a:t>
            </a:r>
            <a:r>
              <a:rPr lang="fr-FR" sz="1800" dirty="0">
                <a:latin typeface="Helvetica" charset="0"/>
                <a:ea typeface="Helvetica" charset="0"/>
                <a:cs typeface="Helvetica" charset="0"/>
              </a:rPr>
              <a:t> modifications</a:t>
            </a:r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Disadvantages :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Hardcoding necessary for certain modifications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Rectangle at the center is programmed to be filled with motors unable to set any target</a:t>
            </a:r>
          </a:p>
        </p:txBody>
      </p:sp>
    </p:spTree>
    <p:extLst>
      <p:ext uri="{BB962C8B-B14F-4D97-AF65-F5344CB8AC3E}">
        <p14:creationId xmlns:p14="http://schemas.microsoft.com/office/powerpoint/2010/main" val="1468435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FD77-E1C3-B249-AAAD-565CBE52F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-413174"/>
            <a:ext cx="9692640" cy="1325562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Circles program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224685-AB28-F84F-8258-3128DE63D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7945" y="912388"/>
            <a:ext cx="6012631" cy="58352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A3CA71-423D-7641-84FD-1DAC8EBA4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293" y="944076"/>
            <a:ext cx="7273428" cy="533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3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00585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Set_target update for fibers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Purpose :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moving the motor to a close position of the center of the ferule, under the wished fiber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92" y="3481115"/>
            <a:ext cx="4978400" cy="256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974" y="3615559"/>
            <a:ext cx="33528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83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00585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Set_target update for fibers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Possibilities :</a:t>
            </a:r>
          </a:p>
          <a:p>
            <a:pPr marL="73152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Displacing the position of the target depending on the choice of the fiber</a:t>
            </a:r>
          </a:p>
          <a:p>
            <a:pPr marL="73152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Changing the coordinates of the wished position for each motor, depending on the wished fiber</a:t>
            </a:r>
          </a:p>
          <a:p>
            <a:pPr marL="73152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Moving each motors to the target (under the center), and then ask a small displacement to move the fiber under the target</a:t>
            </a:r>
          </a:p>
        </p:txBody>
      </p:sp>
    </p:spTree>
    <p:extLst>
      <p:ext uri="{BB962C8B-B14F-4D97-AF65-F5344CB8AC3E}">
        <p14:creationId xmlns:p14="http://schemas.microsoft.com/office/powerpoint/2010/main" val="720574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58543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Set_target update for fibers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Possibilities :</a:t>
            </a:r>
          </a:p>
          <a:p>
            <a:pPr marL="73152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Displacing the position of the target depending on the choice of the fiber </a:t>
            </a: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-&gt; adds confusion and problems for visualization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pPr marL="73152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Changing the coordinates of the wished position for each motor, depending on the wished fiber  </a:t>
            </a: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-&gt; the position of the fiber depends on the former final angle values</a:t>
            </a:r>
          </a:p>
          <a:p>
            <a:pPr marL="73152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Moving each motors to the target (under the center), and then ask a small displacement to move the fiber under the target -&gt; </a:t>
            </a: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clash and DNF problems</a:t>
            </a:r>
          </a:p>
        </p:txBody>
      </p:sp>
    </p:spTree>
    <p:extLst>
      <p:ext uri="{BB962C8B-B14F-4D97-AF65-F5344CB8AC3E}">
        <p14:creationId xmlns:p14="http://schemas.microsoft.com/office/powerpoint/2010/main" val="569267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58543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Set_target update for fibers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635" y="1685925"/>
            <a:ext cx="4738878" cy="4351337"/>
          </a:xfrm>
        </p:spPr>
        <p:txBody>
          <a:bodyPr>
            <a:normAutofit/>
          </a:bodyPr>
          <a:lstStyle/>
          <a:p>
            <a:pPr marL="274320" lvl="1" indent="0">
              <a:lnSpc>
                <a:spcPct val="150000"/>
              </a:lnSpc>
              <a:buNone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2. Changing the coordinates of the wished position for each motor, depending on the wished fiber  </a:t>
            </a: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-&gt; the position of the fiber depends on the former final angle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A82B2-82FF-054F-AFF9-AD0248102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637" y="1685925"/>
            <a:ext cx="2981325" cy="29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6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05992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Set_target update for fibers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7" y="2048044"/>
            <a:ext cx="4058675" cy="3741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032" y="2048044"/>
            <a:ext cx="3983900" cy="3739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932" y="2048044"/>
            <a:ext cx="4081542" cy="37392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32357" y="5774708"/>
            <a:ext cx="154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No correction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0426" y="5836437"/>
            <a:ext cx="172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With correction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38563" y="5781993"/>
            <a:ext cx="217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With correction x4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9" y="115614"/>
            <a:ext cx="3492167" cy="179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74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48033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From MOONS to Sloan : reminder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Presentation of the jobs done and ongoing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Recap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To do list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27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16502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Target 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450428"/>
            <a:ext cx="8595360" cy="435133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Purpose :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having a bank of target files to test the software when ready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5 types :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Random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Random with normal distribution on the center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Focused on a random place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Focused on a random place with normal distribution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Homogeneous (looks like former target files)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Plots available</a:t>
            </a:r>
          </a:p>
        </p:txBody>
      </p:sp>
    </p:spTree>
    <p:extLst>
      <p:ext uri="{BB962C8B-B14F-4D97-AF65-F5344CB8AC3E}">
        <p14:creationId xmlns:p14="http://schemas.microsoft.com/office/powerpoint/2010/main" val="178453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84971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Target generator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942" y="4253932"/>
            <a:ext cx="3260250" cy="239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589" y="4245269"/>
            <a:ext cx="3272058" cy="24006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432" y="1593699"/>
            <a:ext cx="3260250" cy="239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2" y="1579929"/>
            <a:ext cx="3279019" cy="2405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20" y="1586939"/>
            <a:ext cx="3269464" cy="23987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20129" y="1268157"/>
            <a:ext cx="107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Random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7402" y="1311696"/>
            <a:ext cx="181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Random normal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12468" y="1278732"/>
            <a:ext cx="172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Homogeneous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59191" y="3985699"/>
            <a:ext cx="160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Focus normal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48906" y="3941277"/>
            <a:ext cx="918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Focus</a:t>
            </a:r>
          </a:p>
        </p:txBody>
      </p:sp>
    </p:spTree>
    <p:extLst>
      <p:ext uri="{BB962C8B-B14F-4D97-AF65-F5344CB8AC3E}">
        <p14:creationId xmlns:p14="http://schemas.microsoft.com/office/powerpoint/2010/main" val="3463908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21697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Fiber attribution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8796528" cy="55704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Purpose :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set a motor to a target only if this motor contains the necessary fiber</a:t>
            </a:r>
          </a:p>
        </p:txBody>
      </p:sp>
    </p:spTree>
    <p:extLst>
      <p:ext uri="{BB962C8B-B14F-4D97-AF65-F5344CB8AC3E}">
        <p14:creationId xmlns:p14="http://schemas.microsoft.com/office/powerpoint/2010/main" val="615963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21697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Fiber attribution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8849080" cy="310055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Purpose :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set a positioner to a target only if this motor contains the necessary fiber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Operation : 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New column in the target file, indicating which fiber to choose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083616"/>
              </p:ext>
            </p:extLst>
          </p:nvPr>
        </p:nvGraphicFramePr>
        <p:xfrm>
          <a:off x="1671144" y="5287572"/>
          <a:ext cx="9597408" cy="7469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6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6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6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6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99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469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R positioner</a:t>
                      </a:r>
                      <a:r>
                        <a:rPr lang="en-US" sz="1400" baseline="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sz="1400" baseline="0" dirty="0" err="1">
                          <a:latin typeface="Helvetica" charset="0"/>
                          <a:ea typeface="Helvetica" charset="0"/>
                          <a:cs typeface="Helvetica" charset="0"/>
                        </a:rPr>
                        <a:t>coord</a:t>
                      </a:r>
                      <a:r>
                        <a:rPr lang="en-US" sz="1400" baseline="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.</a:t>
                      </a:r>
                      <a:endParaRPr lang="en-US" sz="14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Theta positioner </a:t>
                      </a:r>
                      <a:r>
                        <a:rPr lang="en-US" sz="1400" dirty="0" err="1">
                          <a:latin typeface="Helvetica" charset="0"/>
                          <a:ea typeface="Helvetica" charset="0"/>
                          <a:cs typeface="Helvetica" charset="0"/>
                        </a:rPr>
                        <a:t>coord</a:t>
                      </a:r>
                      <a:r>
                        <a:rPr lang="en-US" sz="14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R target </a:t>
                      </a:r>
                      <a:r>
                        <a:rPr lang="en-US" sz="1400" dirty="0" err="1">
                          <a:latin typeface="Helvetica" charset="0"/>
                          <a:ea typeface="Helvetica" charset="0"/>
                          <a:cs typeface="Helvetica" charset="0"/>
                        </a:rPr>
                        <a:t>coord</a:t>
                      </a:r>
                      <a:r>
                        <a:rPr lang="en-US" sz="14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Theta target </a:t>
                      </a:r>
                      <a:r>
                        <a:rPr lang="en-US" sz="1400" dirty="0" err="1">
                          <a:latin typeface="Helvetica" charset="0"/>
                          <a:ea typeface="Helvetica" charset="0"/>
                          <a:cs typeface="Helvetica" charset="0"/>
                        </a:rPr>
                        <a:t>coord</a:t>
                      </a:r>
                      <a:r>
                        <a:rPr lang="en-US" sz="14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Helvetica" charset="0"/>
                          <a:ea typeface="Helvetica" charset="0"/>
                          <a:cs typeface="Helvetica" charset="0"/>
                        </a:rPr>
                        <a:t>Arg</a:t>
                      </a:r>
                      <a:r>
                        <a:rPr lang="en-US" sz="14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 1 parity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Helvetica" charset="0"/>
                          <a:ea typeface="Helvetica" charset="0"/>
                          <a:cs typeface="Helvetica" charset="0"/>
                        </a:rPr>
                        <a:t>Arg</a:t>
                      </a:r>
                      <a:r>
                        <a:rPr lang="en-US" sz="1400" baseline="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 2 parity</a:t>
                      </a:r>
                      <a:endParaRPr lang="en-US" sz="14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Priority positioner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Fiber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15310" y="4403100"/>
            <a:ext cx="124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Before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5310" y="5306108"/>
            <a:ext cx="1156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After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42F78D-50A4-354D-B11B-9D796D273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32" y="4184894"/>
            <a:ext cx="855352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91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21697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Fiber attribution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0" y="1597571"/>
            <a:ext cx="8912143" cy="448791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Purpose 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set </a:t>
            </a:r>
            <a:r>
              <a:rPr lang="en-US">
                <a:latin typeface="Helvetica" charset="0"/>
                <a:ea typeface="Helvetica" charset="0"/>
                <a:cs typeface="Helvetica" charset="0"/>
              </a:rPr>
              <a:t>a positioner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 a target only if this motor contains the necessary fiber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Operation :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New column in the target file, indicating which fiber to choose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Program generating random fiber attribution to any former target file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If a positioner is “empty”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(empty rectangle for Sloan) or a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fiducial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target is not set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If the target needs IR fiber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, but the proposed positioner only has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visible and calibration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target is not set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lvl="1">
              <a:lnSpc>
                <a:spcPct val="150000"/>
              </a:lnSpc>
            </a:pP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If the target needs IR fiber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, and the proposed positioner owns an IR fiber, nothing changes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If the target needs visible or calibration fiber, nothing changes</a:t>
            </a:r>
          </a:p>
        </p:txBody>
      </p:sp>
    </p:spTree>
    <p:extLst>
      <p:ext uri="{BB962C8B-B14F-4D97-AF65-F5344CB8AC3E}">
        <p14:creationId xmlns:p14="http://schemas.microsoft.com/office/powerpoint/2010/main" val="1153598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21697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Fiber attribution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939" y="1660633"/>
            <a:ext cx="6295067" cy="448791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Operation :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New column in the target file, indicating which fiber to choose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Program generating random fiber attribution to any former target file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If a positioner is “empty”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(empty rectangle for Sloan) or a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fiducial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target not set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If the target needs IR fiber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, but the proposed motor only has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visible and calibration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target not set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lvl="1">
              <a:lnSpc>
                <a:spcPct val="150000"/>
              </a:lnSpc>
            </a:pP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If the target needs IR fiber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, and the proposed motor owns an IR fiber, nothing changes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If the target needs visible or calibration fiber, nothing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78BD4-0545-364F-8CF7-66AEB1566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20" y="1387457"/>
            <a:ext cx="4381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56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3077E-828E-1241-8D40-E513E5DCA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-299329"/>
            <a:ext cx="9692640" cy="1325562"/>
          </a:xfrm>
        </p:spPr>
        <p:txBody>
          <a:bodyPr/>
          <a:lstStyle/>
          <a:p>
            <a:r>
              <a:rPr lang="fr-FR" dirty="0">
                <a:latin typeface="Helvetica" pitchFamily="2" charset="0"/>
              </a:rPr>
              <a:t>Architecture : former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26A90C-3811-A54A-9F7E-B030A1BC8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471" y="976427"/>
            <a:ext cx="7279423" cy="5864639"/>
          </a:xfrm>
        </p:spPr>
      </p:pic>
    </p:spTree>
    <p:extLst>
      <p:ext uri="{BB962C8B-B14F-4D97-AF65-F5344CB8AC3E}">
        <p14:creationId xmlns:p14="http://schemas.microsoft.com/office/powerpoint/2010/main" val="52933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399AD-D12A-7F4F-A922-80526B97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A3E68-58FF-A247-BE7E-BD4DA0A81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222" y="192777"/>
            <a:ext cx="11579275" cy="6513342"/>
          </a:xfrm>
        </p:spPr>
      </p:pic>
    </p:spTree>
    <p:extLst>
      <p:ext uri="{BB962C8B-B14F-4D97-AF65-F5344CB8AC3E}">
        <p14:creationId xmlns:p14="http://schemas.microsoft.com/office/powerpoint/2010/main" val="3035851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74461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Parameter script and file managing parameters throughout the entire program.</a:t>
            </a:r>
          </a:p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Sloan positioner ensemble structure has to be updated following January 2018’s modifications</a:t>
            </a:r>
          </a:p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Set_target update to correct or continue</a:t>
            </a:r>
          </a:p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Target generator allow the test of the program when ready</a:t>
            </a:r>
          </a:p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Fiber attribution working: a visible-calibration positioner can not be set on a IR target. Fake (“empty”) and fiducial can not be set either.</a:t>
            </a:r>
          </a:p>
        </p:txBody>
      </p:sp>
    </p:spTree>
    <p:extLst>
      <p:ext uri="{BB962C8B-B14F-4D97-AF65-F5344CB8AC3E}">
        <p14:creationId xmlns:p14="http://schemas.microsoft.com/office/powerpoint/2010/main" val="300649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27012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Add fiducials in the DNF (to prevent positioner-fiducial clashes)</a:t>
            </a:r>
          </a:p>
          <a:p>
            <a:r>
              <a:rPr lang="fr-FR" sz="2000" dirty="0">
                <a:latin typeface="Helvetica" charset="0"/>
                <a:ea typeface="Helvetica" charset="0"/>
                <a:cs typeface="Helvetica" charset="0"/>
              </a:rPr>
              <a:t>Update the </a:t>
            </a:r>
            <a:r>
              <a:rPr lang="fr-FR" sz="2000" dirty="0" err="1">
                <a:latin typeface="Helvetica" charset="0"/>
                <a:ea typeface="Helvetica" charset="0"/>
                <a:cs typeface="Helvetica" charset="0"/>
              </a:rPr>
              <a:t>positioner</a:t>
            </a:r>
            <a:r>
              <a:rPr lang="fr-FR" sz="2000" dirty="0">
                <a:latin typeface="Helvetica" charset="0"/>
                <a:ea typeface="Helvetica" charset="0"/>
                <a:cs typeface="Helvetica" charset="0"/>
              </a:rPr>
              <a:t> structure to </a:t>
            </a:r>
            <a:r>
              <a:rPr lang="fr-FR" sz="2000" dirty="0" err="1">
                <a:latin typeface="Helvetica" charset="0"/>
                <a:ea typeface="Helvetica" charset="0"/>
                <a:cs typeface="Helvetica" charset="0"/>
              </a:rPr>
              <a:t>January</a:t>
            </a:r>
            <a:r>
              <a:rPr lang="fr-FR" sz="2000" dirty="0">
                <a:latin typeface="Helvetica" charset="0"/>
                <a:ea typeface="Helvetica" charset="0"/>
                <a:cs typeface="Helvetica" charset="0"/>
              </a:rPr>
              <a:t> 2018’s modifications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fr-FR" sz="2000" dirty="0">
                <a:latin typeface="Helvetica" charset="0"/>
                <a:ea typeface="Helvetica" charset="0"/>
                <a:cs typeface="Helvetica" charset="0"/>
              </a:rPr>
              <a:t>Correct the update of the Set_target </a:t>
            </a:r>
            <a:r>
              <a:rPr lang="fr-FR" sz="2000" dirty="0" err="1">
                <a:latin typeface="Helvetica" charset="0"/>
                <a:ea typeface="Helvetica" charset="0"/>
                <a:cs typeface="Helvetica" charset="0"/>
              </a:rPr>
              <a:t>function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Former to do list :</a:t>
            </a:r>
          </a:p>
          <a:p>
            <a:pPr lvl="1"/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Improve algorithm to increase convergence rate</a:t>
            </a:r>
          </a:p>
          <a:p>
            <a:pPr lvl="1"/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Improve prioritization</a:t>
            </a:r>
          </a:p>
          <a:p>
            <a:pPr lvl="1"/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796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65D5A0-C833-1F4A-8494-0F80CFDBB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317" y="5394358"/>
            <a:ext cx="2747404" cy="1415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59B927-8E05-214B-B2B7-DEA1FC929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00" y="914124"/>
            <a:ext cx="4965700" cy="48192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5560"/>
            <a:ext cx="9692640" cy="937523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From MOONS to Sloan reminder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972" y="1750898"/>
            <a:ext cx="8595360" cy="435133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Specific motor arrangement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500 motors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Void rectangle at the center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From 1 to 3 fibers available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Only some motors own an IR fiber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The target is not set on the middle 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of the ferule anymore</a:t>
            </a:r>
          </a:p>
        </p:txBody>
      </p:sp>
    </p:spTree>
    <p:extLst>
      <p:ext uri="{BB962C8B-B14F-4D97-AF65-F5344CB8AC3E}">
        <p14:creationId xmlns:p14="http://schemas.microsoft.com/office/powerpoint/2010/main" val="668544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Thanks!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Any question/request?</a:t>
            </a:r>
          </a:p>
        </p:txBody>
      </p:sp>
    </p:spTree>
    <p:extLst>
      <p:ext uri="{BB962C8B-B14F-4D97-AF65-F5344CB8AC3E}">
        <p14:creationId xmlns:p14="http://schemas.microsoft.com/office/powerpoint/2010/main" val="613028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58543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Job Done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Parameter program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Circles program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Fiber attribution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Target generator to test the program</a:t>
            </a:r>
          </a:p>
          <a:p>
            <a:pPr>
              <a:lnSpc>
                <a:spcPct val="150000"/>
              </a:lnSpc>
            </a:pPr>
            <a:r>
              <a:rPr lang="fr-FR" sz="2800" dirty="0">
                <a:latin typeface="Helvetica" charset="0"/>
                <a:ea typeface="Helvetica" charset="0"/>
                <a:cs typeface="Helvetica" charset="0"/>
              </a:rPr>
              <a:t>New architecture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86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27012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Parameter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Purpose : </a:t>
            </a: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group all parameters (dimensions, decentralized navigation function, simulation constants) in one text file.</a:t>
            </a:r>
          </a:p>
        </p:txBody>
      </p:sp>
    </p:spTree>
    <p:extLst>
      <p:ext uri="{BB962C8B-B14F-4D97-AF65-F5344CB8AC3E}">
        <p14:creationId xmlns:p14="http://schemas.microsoft.com/office/powerpoint/2010/main" val="100665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16502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Parameter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3" y="2017985"/>
            <a:ext cx="4908977" cy="1518240"/>
          </a:xfr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3" y="3580962"/>
            <a:ext cx="5275371" cy="1187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3" y="4813429"/>
            <a:ext cx="5065164" cy="1911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608083" y="1494765"/>
            <a:ext cx="181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1462992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16502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Parameter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3" y="2017985"/>
            <a:ext cx="4908977" cy="1518240"/>
          </a:xfr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3" y="3580962"/>
            <a:ext cx="5275371" cy="1187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3" y="4813429"/>
            <a:ext cx="5065164" cy="1911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608083" y="1494765"/>
            <a:ext cx="181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Before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419" y="2229798"/>
            <a:ext cx="5034093" cy="28110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128927" y="1494420"/>
            <a:ext cx="2617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679610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76270"/>
            <a:ext cx="9692640" cy="985012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Circles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524000"/>
            <a:ext cx="8595360" cy="43513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Purpose :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creating a program spawning the hexagonal shape of the positioner ensemble, containing positions and fiber properties in arrays to be used everywhere else in the software.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015" y="2843751"/>
            <a:ext cx="5184648" cy="38039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26" y="3099070"/>
            <a:ext cx="4490584" cy="372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1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4328E8-5594-D841-923E-15A48B415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8806" y="2882900"/>
            <a:ext cx="5283200" cy="3975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00585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Circles program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C76FEF-0C7B-2343-A0A3-E0F1864A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261" y="2931354"/>
            <a:ext cx="5346700" cy="3771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AF1C72-6B7D-AF4D-9918-2592481D7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657" y="3050706"/>
            <a:ext cx="5177517" cy="365254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629105"/>
            <a:ext cx="8595360" cy="435133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Operation : </a:t>
            </a:r>
          </a:p>
          <a:p>
            <a:pPr marL="61722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Creates a circle at position (0,0)</a:t>
            </a:r>
          </a:p>
          <a:p>
            <a:pPr marL="61722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Surrounds this circles with 6 circles</a:t>
            </a:r>
          </a:p>
          <a:p>
            <a:pPr marL="61722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Repeat the process until the wished number</a:t>
            </a:r>
          </a:p>
        </p:txBody>
      </p:sp>
    </p:spTree>
    <p:extLst>
      <p:ext uri="{BB962C8B-B14F-4D97-AF65-F5344CB8AC3E}">
        <p14:creationId xmlns:p14="http://schemas.microsoft.com/office/powerpoint/2010/main" val="553182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95F8-8010-5C48-B350-72B52BDB3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-463968"/>
            <a:ext cx="9692640" cy="1325562"/>
          </a:xfrm>
        </p:spPr>
        <p:txBody>
          <a:bodyPr/>
          <a:lstStyle/>
          <a:p>
            <a:r>
              <a:rPr lang="fr-FR" dirty="0">
                <a:latin typeface="Helvetica" pitchFamily="2" charset="0"/>
              </a:rPr>
              <a:t>Circle program </a:t>
            </a:r>
            <a:r>
              <a:rPr lang="fr-FR" dirty="0" err="1">
                <a:latin typeface="Helvetica" pitchFamily="2" charset="0"/>
              </a:rPr>
              <a:t>flexibility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A0A4A4-6C43-0D4E-AD39-30A7B5093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399" y="934587"/>
            <a:ext cx="7289799" cy="534227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35028F-8D8C-D34B-8D49-CEEE98F90DD0}"/>
              </a:ext>
            </a:extLst>
          </p:cNvPr>
          <p:cNvSpPr txBox="1"/>
          <p:nvPr/>
        </p:nvSpPr>
        <p:spPr>
          <a:xfrm>
            <a:off x="4148667" y="6330188"/>
            <a:ext cx="448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Helvetica" pitchFamily="2" charset="0"/>
              </a:rPr>
              <a:t>Addition of </a:t>
            </a:r>
            <a:r>
              <a:rPr lang="fr-FR" sz="2400" dirty="0" err="1">
                <a:latin typeface="Helvetica" pitchFamily="2" charset="0"/>
              </a:rPr>
              <a:t>Empty</a:t>
            </a:r>
            <a:r>
              <a:rPr lang="fr-FR" sz="2400" dirty="0">
                <a:latin typeface="Helvetica" pitchFamily="2" charset="0"/>
              </a:rPr>
              <a:t> </a:t>
            </a:r>
            <a:r>
              <a:rPr lang="fr-FR" sz="2400" dirty="0" err="1">
                <a:latin typeface="Helvetica" pitchFamily="2" charset="0"/>
              </a:rPr>
              <a:t>actuators</a:t>
            </a:r>
            <a:endParaRPr lang="en-US" sz="2400" dirty="0"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6EF512-4AEE-CB4A-95E0-5203806EA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293" y="944076"/>
            <a:ext cx="7273428" cy="533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5877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1965</TotalTime>
  <Words>955</Words>
  <Application>Microsoft Macintosh PowerPoint</Application>
  <PresentationFormat>Widescreen</PresentationFormat>
  <Paragraphs>138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Century Schoolbook</vt:lpstr>
      <vt:lpstr>Helvetica</vt:lpstr>
      <vt:lpstr>Wingdings 2</vt:lpstr>
      <vt:lpstr>View</vt:lpstr>
      <vt:lpstr>Collision-free positioning of optical fibers</vt:lpstr>
      <vt:lpstr>Program</vt:lpstr>
      <vt:lpstr>From MOONS to Sloan reminder</vt:lpstr>
      <vt:lpstr>Parameter file</vt:lpstr>
      <vt:lpstr>Parameter file</vt:lpstr>
      <vt:lpstr>Parameter file</vt:lpstr>
      <vt:lpstr>Circles program</vt:lpstr>
      <vt:lpstr>Circles program</vt:lpstr>
      <vt:lpstr>Circle program flexibility</vt:lpstr>
      <vt:lpstr>Circle program flexibility</vt:lpstr>
      <vt:lpstr>PowerPoint Presentation</vt:lpstr>
      <vt:lpstr>PowerPoint Presentation</vt:lpstr>
      <vt:lpstr>Circles program</vt:lpstr>
      <vt:lpstr>Circles program</vt:lpstr>
      <vt:lpstr>Set_target update for fibers</vt:lpstr>
      <vt:lpstr>Set_target update for fibers</vt:lpstr>
      <vt:lpstr>Set_target update for fibers</vt:lpstr>
      <vt:lpstr>Set_target update for fibers</vt:lpstr>
      <vt:lpstr>Set_target update for fibers</vt:lpstr>
      <vt:lpstr>Target generator</vt:lpstr>
      <vt:lpstr>Target generator</vt:lpstr>
      <vt:lpstr>Fiber attribution</vt:lpstr>
      <vt:lpstr>Fiber attribution</vt:lpstr>
      <vt:lpstr>Fiber attribution</vt:lpstr>
      <vt:lpstr>Fiber attribution</vt:lpstr>
      <vt:lpstr>Architecture : former</vt:lpstr>
      <vt:lpstr>PowerPoint Presentation</vt:lpstr>
      <vt:lpstr>Recap</vt:lpstr>
      <vt:lpstr>To do</vt:lpstr>
      <vt:lpstr>Thanks!</vt:lpstr>
      <vt:lpstr>Job Done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Collision-free positioning of optical fibers</dc:title>
  <dc:creator>Microsoft Office User</dc:creator>
  <cp:lastModifiedBy>Microsoft Office User</cp:lastModifiedBy>
  <cp:revision>38</cp:revision>
  <dcterms:created xsi:type="dcterms:W3CDTF">2017-12-19T12:22:08Z</dcterms:created>
  <dcterms:modified xsi:type="dcterms:W3CDTF">2018-01-25T17:52:22Z</dcterms:modified>
</cp:coreProperties>
</file>